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4" r:id="rId3"/>
    <p:sldId id="257" r:id="rId4"/>
    <p:sldId id="258" r:id="rId5"/>
    <p:sldId id="261" r:id="rId6"/>
    <p:sldId id="259" r:id="rId7"/>
    <p:sldId id="265" r:id="rId8"/>
    <p:sldId id="260" r:id="rId9"/>
    <p:sldId id="263" r:id="rId10"/>
    <p:sldId id="262"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1908269-10E5-4FCB-9852-331081CFF792}" type="datetimeFigureOut">
              <a:rPr lang="en-US" smtClean="0"/>
              <a:pPr/>
              <a:t>3/9/2014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10FDCDC-EF7E-4C4A-8043-0D20B79772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908269-10E5-4FCB-9852-331081CFF792}" type="datetimeFigureOut">
              <a:rPr lang="en-US" smtClean="0"/>
              <a:pPr/>
              <a:t>3/9/2014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0FDCDC-EF7E-4C4A-8043-0D20B79772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908269-10E5-4FCB-9852-331081CFF792}" type="datetimeFigureOut">
              <a:rPr lang="en-US" smtClean="0"/>
              <a:pPr/>
              <a:t>3/9/2014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0FDCDC-EF7E-4C4A-8043-0D20B79772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1908269-10E5-4FCB-9852-331081CFF792}" type="datetimeFigureOut">
              <a:rPr lang="en-US" smtClean="0"/>
              <a:pPr/>
              <a:t>3/9/2014</a:t>
            </a:fld>
            <a:endParaRPr lang="en-US"/>
          </a:p>
        </p:txBody>
      </p:sp>
      <p:sp>
        <p:nvSpPr>
          <p:cNvPr id="9" name="Slide Number Placeholder 8"/>
          <p:cNvSpPr>
            <a:spLocks noGrp="1"/>
          </p:cNvSpPr>
          <p:nvPr>
            <p:ph type="sldNum" sz="quarter" idx="15"/>
          </p:nvPr>
        </p:nvSpPr>
        <p:spPr/>
        <p:txBody>
          <a:bodyPr rtlCol="0"/>
          <a:lstStyle/>
          <a:p>
            <a:fld id="{810FDCDC-EF7E-4C4A-8043-0D20B797726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1908269-10E5-4FCB-9852-331081CFF792}" type="datetimeFigureOut">
              <a:rPr lang="en-US" smtClean="0"/>
              <a:pPr/>
              <a:t>3/9/2014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10FDCDC-EF7E-4C4A-8043-0D20B797726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1908269-10E5-4FCB-9852-331081CFF792}" type="datetimeFigureOut">
              <a:rPr lang="en-US" smtClean="0"/>
              <a:pPr/>
              <a:t>3/9/2014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0FDCDC-EF7E-4C4A-8043-0D20B797726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1908269-10E5-4FCB-9852-331081CFF792}" type="datetimeFigureOut">
              <a:rPr lang="en-US" smtClean="0"/>
              <a:pPr/>
              <a:t>3/9/2014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0FDCDC-EF7E-4C4A-8043-0D20B797726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1908269-10E5-4FCB-9852-331081CFF792}" type="datetimeFigureOut">
              <a:rPr lang="en-US" smtClean="0"/>
              <a:pPr/>
              <a:t>3/9/2014</a:t>
            </a:fld>
            <a:endParaRPr lang="en-US"/>
          </a:p>
        </p:txBody>
      </p:sp>
      <p:sp>
        <p:nvSpPr>
          <p:cNvPr id="7" name="Slide Number Placeholder 6"/>
          <p:cNvSpPr>
            <a:spLocks noGrp="1"/>
          </p:cNvSpPr>
          <p:nvPr>
            <p:ph type="sldNum" sz="quarter" idx="11"/>
          </p:nvPr>
        </p:nvSpPr>
        <p:spPr/>
        <p:txBody>
          <a:bodyPr rtlCol="0"/>
          <a:lstStyle/>
          <a:p>
            <a:fld id="{810FDCDC-EF7E-4C4A-8043-0D20B797726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908269-10E5-4FCB-9852-331081CFF792}" type="datetimeFigureOut">
              <a:rPr lang="en-US" smtClean="0"/>
              <a:pPr/>
              <a:t>3/9/2014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0FDCDC-EF7E-4C4A-8043-0D20B79772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1908269-10E5-4FCB-9852-331081CFF792}" type="datetimeFigureOut">
              <a:rPr lang="en-US" smtClean="0"/>
              <a:pPr/>
              <a:t>3/9/2014</a:t>
            </a:fld>
            <a:endParaRPr lang="en-US"/>
          </a:p>
        </p:txBody>
      </p:sp>
      <p:sp>
        <p:nvSpPr>
          <p:cNvPr id="22" name="Slide Number Placeholder 21"/>
          <p:cNvSpPr>
            <a:spLocks noGrp="1"/>
          </p:cNvSpPr>
          <p:nvPr>
            <p:ph type="sldNum" sz="quarter" idx="15"/>
          </p:nvPr>
        </p:nvSpPr>
        <p:spPr/>
        <p:txBody>
          <a:bodyPr rtlCol="0"/>
          <a:lstStyle/>
          <a:p>
            <a:fld id="{810FDCDC-EF7E-4C4A-8043-0D20B797726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1908269-10E5-4FCB-9852-331081CFF792}" type="datetimeFigureOut">
              <a:rPr lang="en-US" smtClean="0"/>
              <a:pPr/>
              <a:t>3/9/2014</a:t>
            </a:fld>
            <a:endParaRPr lang="en-US"/>
          </a:p>
        </p:txBody>
      </p:sp>
      <p:sp>
        <p:nvSpPr>
          <p:cNvPr id="18" name="Slide Number Placeholder 17"/>
          <p:cNvSpPr>
            <a:spLocks noGrp="1"/>
          </p:cNvSpPr>
          <p:nvPr>
            <p:ph type="sldNum" sz="quarter" idx="11"/>
          </p:nvPr>
        </p:nvSpPr>
        <p:spPr/>
        <p:txBody>
          <a:bodyPr rtlCol="0"/>
          <a:lstStyle/>
          <a:p>
            <a:fld id="{810FDCDC-EF7E-4C4A-8043-0D20B797726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1908269-10E5-4FCB-9852-331081CFF792}" type="datetimeFigureOut">
              <a:rPr lang="en-US" smtClean="0"/>
              <a:pPr/>
              <a:t>3/9/2014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10FDCDC-EF7E-4C4A-8043-0D20B79772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kidshealth.org/kid/htbw/" TargetMode="External"/><Relationship Id="rId2" Type="http://schemas.openxmlformats.org/officeDocument/2006/relationships/hyperlink" Target="http://science.yourdictionary.com/" TargetMode="External"/><Relationship Id="rId1" Type="http://schemas.openxmlformats.org/officeDocument/2006/relationships/slideLayout" Target="../slideLayouts/slideLayout2.xml"/><Relationship Id="rId5" Type="http://schemas.openxmlformats.org/officeDocument/2006/relationships/hyperlink" Target="http://www.world-heart-federation.org/cardiovascular-health/heart-disease/different-heart-diseases/" TargetMode="External"/><Relationship Id="rId4" Type="http://schemas.openxmlformats.org/officeDocument/2006/relationships/hyperlink" Target="http://anthro.palomar.edu/blood/blood_components.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066800"/>
            <a:ext cx="7772400" cy="2514600"/>
          </a:xfrm>
        </p:spPr>
        <p:txBody>
          <a:bodyPr>
            <a:normAutofit/>
          </a:bodyPr>
          <a:lstStyle/>
          <a:p>
            <a:r>
              <a:rPr lang="en-US" sz="4000" dirty="0" smtClean="0"/>
              <a:t>The Circulatory System: </a:t>
            </a:r>
            <a:br>
              <a:rPr lang="en-US" sz="4000" dirty="0" smtClean="0"/>
            </a:br>
            <a:r>
              <a:rPr lang="en-US" sz="4000" dirty="0" smtClean="0"/>
              <a:t>What is the Bloodstream’s Path Through the Heart?</a:t>
            </a:r>
            <a:endParaRPr lang="en-US" sz="4000" dirty="0"/>
          </a:p>
        </p:txBody>
      </p:sp>
      <p:sp>
        <p:nvSpPr>
          <p:cNvPr id="3" name="Subtitle 2"/>
          <p:cNvSpPr>
            <a:spLocks noGrp="1"/>
          </p:cNvSpPr>
          <p:nvPr>
            <p:ph type="subTitle" idx="1"/>
          </p:nvPr>
        </p:nvSpPr>
        <p:spPr>
          <a:xfrm>
            <a:off x="1828800" y="3352800"/>
            <a:ext cx="6400800" cy="1828800"/>
          </a:xfrm>
        </p:spPr>
        <p:txBody>
          <a:bodyPr/>
          <a:lstStyle/>
          <a:p>
            <a:endParaRPr lang="en-US" dirty="0" smtClean="0"/>
          </a:p>
          <a:p>
            <a:r>
              <a:rPr lang="en-US" sz="2000" dirty="0" smtClean="0"/>
              <a:t>By </a:t>
            </a:r>
            <a:r>
              <a:rPr lang="en-US" sz="2000" dirty="0" smtClean="0"/>
              <a:t>Carina Lei</a:t>
            </a:r>
            <a:endParaRPr lang="en-US" sz="2000" dirty="0"/>
          </a:p>
        </p:txBody>
      </p:sp>
    </p:spTree>
    <p:extLst>
      <p:ext uri="{BB962C8B-B14F-4D97-AF65-F5344CB8AC3E}">
        <p14:creationId xmlns:p14="http://schemas.microsoft.com/office/powerpoint/2010/main" xmlns="" val="6883775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a:lstStyle/>
          <a:p>
            <a:r>
              <a:rPr lang="en-US" dirty="0" smtClean="0"/>
              <a:t>Components of Blood</a:t>
            </a:r>
            <a:endParaRPr lang="en-US" dirty="0"/>
          </a:p>
        </p:txBody>
      </p:sp>
      <p:sp>
        <p:nvSpPr>
          <p:cNvPr id="3" name="Content Placeholder 2"/>
          <p:cNvSpPr>
            <a:spLocks noGrp="1"/>
          </p:cNvSpPr>
          <p:nvPr>
            <p:ph sz="quarter" idx="1"/>
          </p:nvPr>
        </p:nvSpPr>
        <p:spPr>
          <a:xfrm>
            <a:off x="457200" y="1371600"/>
            <a:ext cx="8229600" cy="5105400"/>
          </a:xfrm>
        </p:spPr>
        <p:txBody>
          <a:bodyPr>
            <a:normAutofit/>
          </a:bodyPr>
          <a:lstStyle/>
          <a:p>
            <a:r>
              <a:rPr lang="en-US" sz="2000" b="1" dirty="0" smtClean="0"/>
              <a:t>Red blood cells-</a:t>
            </a:r>
          </a:p>
          <a:p>
            <a:pPr marL="0" indent="0">
              <a:buNone/>
            </a:pPr>
            <a:r>
              <a:rPr lang="en-US" sz="2000" dirty="0"/>
              <a:t>C</a:t>
            </a:r>
            <a:r>
              <a:rPr lang="en-US" sz="2000" dirty="0" smtClean="0"/>
              <a:t>arry oxygen from the lungs to your body’s tissue and take carbon dioxide back to your lungs to be exhaled.</a:t>
            </a:r>
          </a:p>
          <a:p>
            <a:r>
              <a:rPr lang="en-US" sz="2000" b="1" dirty="0" smtClean="0"/>
              <a:t>White blood cells-</a:t>
            </a:r>
          </a:p>
          <a:p>
            <a:pPr marL="0" indent="0">
              <a:buNone/>
            </a:pPr>
            <a:r>
              <a:rPr lang="en-US" sz="2000" dirty="0" smtClean="0"/>
              <a:t>Cells that are part of our immune system. They latch themselves onto bacteria, fungi, and other germs to kill them. </a:t>
            </a:r>
          </a:p>
          <a:p>
            <a:r>
              <a:rPr lang="en-US" sz="2000" b="1" dirty="0" smtClean="0"/>
              <a:t>Platelets-</a:t>
            </a:r>
          </a:p>
          <a:p>
            <a:pPr marL="0" indent="0">
              <a:buNone/>
            </a:pPr>
            <a:r>
              <a:rPr lang="en-US" sz="2000" dirty="0" smtClean="0"/>
              <a:t>Cell fragments in the blood whose main function is to interact with clotting proteins to stop/prevent bleeding.</a:t>
            </a:r>
          </a:p>
          <a:p>
            <a:r>
              <a:rPr lang="en-US" sz="2000" b="1" dirty="0" smtClean="0"/>
              <a:t>Plasma-</a:t>
            </a:r>
          </a:p>
          <a:p>
            <a:pPr marL="0" indent="0">
              <a:buNone/>
            </a:pPr>
            <a:r>
              <a:rPr lang="en-US" sz="2000" dirty="0" smtClean="0"/>
              <a:t>A yellowish fluid that holds all the components.</a:t>
            </a:r>
          </a:p>
          <a:p>
            <a:pPr marL="0" indent="0">
              <a:buNone/>
            </a:pPr>
            <a:endParaRPr lang="en-US" sz="2000" dirty="0"/>
          </a:p>
        </p:txBody>
      </p:sp>
    </p:spTree>
    <p:extLst>
      <p:ext uri="{BB962C8B-B14F-4D97-AF65-F5344CB8AC3E}">
        <p14:creationId xmlns:p14="http://schemas.microsoft.com/office/powerpoint/2010/main" xmlns="" val="4258123998"/>
      </p:ext>
    </p:extLst>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sz="quarter" idx="1"/>
          </p:nvPr>
        </p:nvSpPr>
        <p:spPr/>
        <p:txBody>
          <a:bodyPr>
            <a:normAutofit/>
          </a:bodyPr>
          <a:lstStyle/>
          <a:p>
            <a:pPr>
              <a:buNone/>
            </a:pPr>
            <a:r>
              <a:rPr lang="en-US" sz="2400" dirty="0" smtClean="0"/>
              <a:t>Websites:</a:t>
            </a:r>
          </a:p>
          <a:p>
            <a:r>
              <a:rPr lang="en-US" sz="2400" dirty="0" smtClean="0">
                <a:hlinkClick r:id="rId2"/>
              </a:rPr>
              <a:t>http://science.yourdictionary.com</a:t>
            </a:r>
            <a:r>
              <a:rPr lang="en-US" sz="2400" dirty="0" smtClean="0">
                <a:hlinkClick r:id="rId2"/>
              </a:rPr>
              <a:t>/</a:t>
            </a:r>
            <a:endParaRPr lang="en-US" sz="2400" dirty="0" smtClean="0"/>
          </a:p>
          <a:p>
            <a:r>
              <a:rPr lang="en-US" sz="2400" dirty="0" smtClean="0">
                <a:hlinkClick r:id="rId3"/>
              </a:rPr>
              <a:t>http://kidshealth.org/kid/htbw</a:t>
            </a:r>
            <a:r>
              <a:rPr lang="en-US" sz="2400" dirty="0" smtClean="0">
                <a:hlinkClick r:id="rId3"/>
              </a:rPr>
              <a:t>/</a:t>
            </a:r>
            <a:endParaRPr lang="en-US" sz="2400" dirty="0" smtClean="0"/>
          </a:p>
          <a:p>
            <a:r>
              <a:rPr lang="en-US" sz="2400" dirty="0" smtClean="0">
                <a:hlinkClick r:id="rId4"/>
              </a:rPr>
              <a:t>http://</a:t>
            </a:r>
            <a:r>
              <a:rPr lang="en-US" sz="2400" dirty="0" smtClean="0">
                <a:hlinkClick r:id="rId4"/>
              </a:rPr>
              <a:t>anthro.palomar.edu/blood/blood_components.htm</a:t>
            </a:r>
            <a:endParaRPr lang="en-US" sz="2400" dirty="0" smtClean="0"/>
          </a:p>
          <a:p>
            <a:r>
              <a:rPr lang="en-US" sz="2400" dirty="0" smtClean="0">
                <a:hlinkClick r:id="rId5"/>
              </a:rPr>
              <a:t>http://www.world-heart-federation.org/cardiovascular-health/heart-disease/different-heart-diseases</a:t>
            </a:r>
            <a:r>
              <a:rPr lang="en-US" sz="2400" dirty="0" smtClean="0">
                <a:hlinkClick r:id="rId5"/>
              </a:rPr>
              <a:t>/</a:t>
            </a:r>
            <a:endParaRPr lang="en-US" sz="2400" dirty="0" smtClean="0"/>
          </a:p>
          <a:p>
            <a:r>
              <a:rPr lang="en-US" sz="2400" dirty="0" smtClean="0"/>
              <a:t>Google Images</a:t>
            </a:r>
          </a:p>
          <a:p>
            <a:pPr>
              <a:buNone/>
            </a:pPr>
            <a:r>
              <a:rPr lang="en-US" sz="2400" dirty="0" smtClean="0"/>
              <a:t>Books:</a:t>
            </a:r>
          </a:p>
          <a:p>
            <a:r>
              <a:rPr lang="en-US" sz="2400" u="sng" dirty="0" smtClean="0"/>
              <a:t>The Heart </a:t>
            </a:r>
            <a:r>
              <a:rPr lang="en-US" sz="2400" dirty="0" smtClean="0"/>
              <a:t>by Seymour Simon</a:t>
            </a:r>
          </a:p>
          <a:p>
            <a:pPr>
              <a:buNone/>
            </a:pPr>
            <a:endParaRPr lang="en-US" sz="2400" u="sng" dirty="0" smtClean="0"/>
          </a:p>
          <a:p>
            <a:endParaRPr lang="en-US" sz="2400"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the Circulatory System</a:t>
            </a:r>
            <a:endParaRPr lang="en-US" dirty="0"/>
          </a:p>
        </p:txBody>
      </p:sp>
      <p:sp>
        <p:nvSpPr>
          <p:cNvPr id="3" name="Content Placeholder 2"/>
          <p:cNvSpPr>
            <a:spLocks noGrp="1"/>
          </p:cNvSpPr>
          <p:nvPr>
            <p:ph sz="quarter" idx="1"/>
          </p:nvPr>
        </p:nvSpPr>
        <p:spPr/>
        <p:txBody>
          <a:bodyPr/>
          <a:lstStyle/>
          <a:p>
            <a:r>
              <a:rPr lang="en-US" dirty="0" smtClean="0"/>
              <a:t>To transport blood to different organs around your body and back to the heart and lungs</a:t>
            </a:r>
          </a:p>
          <a:p>
            <a:r>
              <a:rPr lang="en-US" dirty="0" smtClean="0"/>
              <a:t>To provide body organs with oxygenated blood</a:t>
            </a:r>
          </a:p>
          <a:p>
            <a:r>
              <a:rPr lang="en-US" dirty="0" smtClean="0"/>
              <a:t>Get rid of harmful products, such as waste or bacteria</a:t>
            </a:r>
            <a:endParaRPr lang="en-US"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Heart</a:t>
            </a:r>
            <a:endParaRPr lang="en-US" sz="3600" dirty="0"/>
          </a:p>
        </p:txBody>
      </p:sp>
      <p:sp>
        <p:nvSpPr>
          <p:cNvPr id="3" name="Content Placeholder 2"/>
          <p:cNvSpPr>
            <a:spLocks noGrp="1"/>
          </p:cNvSpPr>
          <p:nvPr>
            <p:ph sz="quarter" idx="1"/>
          </p:nvPr>
        </p:nvSpPr>
        <p:spPr>
          <a:xfrm>
            <a:off x="457200" y="1295400"/>
            <a:ext cx="8229600" cy="4830763"/>
          </a:xfrm>
        </p:spPr>
        <p:txBody>
          <a:bodyPr>
            <a:normAutofit/>
          </a:bodyPr>
          <a:lstStyle/>
          <a:p>
            <a:pPr marL="0" indent="0">
              <a:buNone/>
            </a:pPr>
            <a:r>
              <a:rPr lang="en-US" sz="2200" dirty="0" smtClean="0"/>
              <a:t>The heart is one of the most complex and strongest organs in your body. In fact, the heart is actually a muscle. Make a fist. Your heart is about the size of that. It is located a little to the left of the middle of your chest. Now contract your fist and relax it again. After a while, your hand gets tired. But your heart has to do this over and over, for your whole life! Most human hearts beat around 35 million times each year, and more than 3 ½ trillion times in an average lifetime. </a:t>
            </a:r>
          </a:p>
          <a:p>
            <a:pPr marL="0" indent="0">
              <a:buNone/>
            </a:pPr>
            <a:r>
              <a:rPr lang="en-US" sz="2200" dirty="0" smtClean="0"/>
              <a:t>                                               </a:t>
            </a:r>
          </a:p>
          <a:p>
            <a:pPr marL="0" indent="0">
              <a:buNone/>
            </a:pPr>
            <a:endParaRPr lang="en-US" sz="2200" dirty="0"/>
          </a:p>
          <a:p>
            <a:pPr marL="0" indent="0">
              <a:buNone/>
            </a:pPr>
            <a:r>
              <a:rPr lang="en-US" sz="2200" dirty="0" smtClean="0"/>
              <a:t>                                      </a:t>
            </a:r>
            <a:r>
              <a:rPr lang="en-US" sz="2200" dirty="0" smtClean="0"/>
              <a:t>This </a:t>
            </a:r>
            <a:r>
              <a:rPr lang="en-US" sz="2200" dirty="0" smtClean="0"/>
              <a:t>is a picture of the heart.</a:t>
            </a:r>
            <a:endParaRPr lang="en-US" sz="2200" dirty="0"/>
          </a:p>
          <a:p>
            <a:pPr marL="0" indent="0">
              <a:buNone/>
            </a:pPr>
            <a:endParaRPr lang="en-US" sz="2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9600" y="4114800"/>
            <a:ext cx="2362200" cy="2543175"/>
          </a:xfrm>
          <a:prstGeom prst="rect">
            <a:avLst/>
          </a:prstGeom>
        </p:spPr>
      </p:pic>
    </p:spTree>
    <p:extLst>
      <p:ext uri="{BB962C8B-B14F-4D97-AF65-F5344CB8AC3E}">
        <p14:creationId xmlns:p14="http://schemas.microsoft.com/office/powerpoint/2010/main" xmlns="" val="929796615"/>
      </p:ext>
    </p:extLst>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dirty="0" smtClean="0"/>
              <a:t>The Path of Blood through the Heart</a:t>
            </a:r>
            <a:endParaRPr lang="en-US" dirty="0"/>
          </a:p>
        </p:txBody>
      </p:sp>
      <p:sp>
        <p:nvSpPr>
          <p:cNvPr id="3" name="Content Placeholder 2"/>
          <p:cNvSpPr>
            <a:spLocks noGrp="1"/>
          </p:cNvSpPr>
          <p:nvPr>
            <p:ph sz="quarter" idx="1"/>
          </p:nvPr>
        </p:nvSpPr>
        <p:spPr>
          <a:xfrm>
            <a:off x="457200" y="1066800"/>
            <a:ext cx="8229600" cy="5638800"/>
          </a:xfrm>
        </p:spPr>
        <p:txBody>
          <a:bodyPr>
            <a:normAutofit/>
          </a:bodyPr>
          <a:lstStyle/>
          <a:p>
            <a:pPr marL="0" indent="0">
              <a:buNone/>
            </a:pPr>
            <a:r>
              <a:rPr lang="en-US" sz="2000" dirty="0" smtClean="0"/>
              <a:t>First, the blood </a:t>
            </a:r>
            <a:r>
              <a:rPr lang="en-US" sz="2000" dirty="0"/>
              <a:t>enters the right atrium from the superior and inferior </a:t>
            </a:r>
            <a:r>
              <a:rPr lang="en-US" sz="2000" dirty="0" smtClean="0"/>
              <a:t>Venae </a:t>
            </a:r>
            <a:r>
              <a:rPr lang="en-US" sz="2000" dirty="0" err="1" smtClean="0"/>
              <a:t>Cavae</a:t>
            </a:r>
            <a:r>
              <a:rPr lang="en-US" sz="2000" dirty="0" smtClean="0"/>
              <a:t> and </a:t>
            </a:r>
            <a:r>
              <a:rPr lang="en-US" sz="2000" dirty="0"/>
              <a:t>the coronary sinus</a:t>
            </a:r>
            <a:r>
              <a:rPr lang="en-US" sz="2000" dirty="0" smtClean="0"/>
              <a:t>. (These veins carry the oxygen-poor blood to the heart)</a:t>
            </a:r>
          </a:p>
          <a:p>
            <a:pPr marL="0" indent="0">
              <a:buNone/>
            </a:pPr>
            <a:endParaRPr lang="en-US" sz="2000" dirty="0" smtClean="0"/>
          </a:p>
          <a:p>
            <a:pPr marL="0" indent="0">
              <a:buNone/>
            </a:pPr>
            <a:r>
              <a:rPr lang="en-US" sz="2000" dirty="0" smtClean="0"/>
              <a:t>From </a:t>
            </a:r>
            <a:r>
              <a:rPr lang="en-US" sz="2000" dirty="0"/>
              <a:t>right atrium, it goes through the tricuspid valve to the right ventricle</a:t>
            </a:r>
            <a:r>
              <a:rPr lang="en-US" sz="2000" dirty="0" smtClean="0"/>
              <a:t>. (The valves open and close. They are there to stop blood from flowing backwards)</a:t>
            </a:r>
          </a:p>
          <a:p>
            <a:pPr marL="0" indent="0">
              <a:buNone/>
            </a:pPr>
            <a:endParaRPr lang="en-US" sz="2000" dirty="0" smtClean="0"/>
          </a:p>
          <a:p>
            <a:pPr marL="0" indent="0">
              <a:buNone/>
            </a:pPr>
            <a:r>
              <a:rPr lang="en-US" sz="2000" dirty="0" smtClean="0"/>
              <a:t>From </a:t>
            </a:r>
            <a:r>
              <a:rPr lang="en-US" sz="2000" dirty="0"/>
              <a:t>the right ventricle, it goes through the pulmonary semilunar valves </a:t>
            </a:r>
            <a:r>
              <a:rPr lang="en-US" sz="2000" dirty="0" smtClean="0"/>
              <a:t>to the </a:t>
            </a:r>
            <a:r>
              <a:rPr lang="en-US" sz="2000" dirty="0"/>
              <a:t>pulmonary </a:t>
            </a:r>
            <a:r>
              <a:rPr lang="en-US" sz="2000" dirty="0" smtClean="0"/>
              <a:t>trunk.</a:t>
            </a:r>
            <a:endParaRPr lang="en-US" sz="2000" dirty="0"/>
          </a:p>
          <a:p>
            <a:pPr marL="0" indent="0">
              <a:buNone/>
            </a:pPr>
            <a:endParaRPr lang="en-US" sz="2000" dirty="0" smtClean="0"/>
          </a:p>
          <a:p>
            <a:pPr marL="0" indent="0">
              <a:buNone/>
            </a:pPr>
            <a:r>
              <a:rPr lang="en-US" sz="2000" dirty="0" smtClean="0"/>
              <a:t>From </a:t>
            </a:r>
            <a:r>
              <a:rPr lang="en-US" sz="2000" dirty="0"/>
              <a:t>the pulmonary </a:t>
            </a:r>
            <a:r>
              <a:rPr lang="en-US" sz="2000" dirty="0" smtClean="0"/>
              <a:t>trunk, </a:t>
            </a:r>
            <a:r>
              <a:rPr lang="en-US" sz="2000" dirty="0"/>
              <a:t>it moves into the right and left </a:t>
            </a:r>
            <a:r>
              <a:rPr lang="en-US" sz="2000" dirty="0" smtClean="0"/>
              <a:t>pulmonary arteries </a:t>
            </a:r>
            <a:r>
              <a:rPr lang="en-US" sz="2000" dirty="0"/>
              <a:t>to the lungs.</a:t>
            </a:r>
          </a:p>
          <a:p>
            <a:pPr marL="0" indent="0">
              <a:buNone/>
            </a:pPr>
            <a:endParaRPr lang="en-US" sz="2000" dirty="0" smtClean="0"/>
          </a:p>
          <a:p>
            <a:pPr marL="0" indent="0">
              <a:buNone/>
            </a:pPr>
            <a:r>
              <a:rPr lang="en-US" sz="2000" dirty="0" smtClean="0"/>
              <a:t>The lungs give oxygen to the blood, turning the blood cells a bright red. (They are dull red when they are oxygen-poor)</a:t>
            </a:r>
          </a:p>
        </p:txBody>
      </p:sp>
      <p:sp>
        <p:nvSpPr>
          <p:cNvPr id="16" name="Down Arrow 15"/>
          <p:cNvSpPr/>
          <p:nvPr/>
        </p:nvSpPr>
        <p:spPr>
          <a:xfrm>
            <a:off x="3962400" y="2057400"/>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3962400" y="3200400"/>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3962400" y="4495800"/>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3962400" y="5562600"/>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14546301"/>
      </p:ext>
    </p:extLst>
  </p:cSld>
  <p:clrMapOvr>
    <a:masterClrMapping/>
  </p:clrMapOvr>
  <p:transition>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dirty="0" smtClean="0"/>
              <a:t>The Path of Blood through the Heart</a:t>
            </a:r>
            <a:endParaRPr lang="en-US" dirty="0"/>
          </a:p>
        </p:txBody>
      </p:sp>
      <p:sp>
        <p:nvSpPr>
          <p:cNvPr id="3" name="Content Placeholder 2"/>
          <p:cNvSpPr>
            <a:spLocks noGrp="1"/>
          </p:cNvSpPr>
          <p:nvPr>
            <p:ph sz="quarter" idx="1"/>
          </p:nvPr>
        </p:nvSpPr>
        <p:spPr>
          <a:xfrm>
            <a:off x="533400" y="1295400"/>
            <a:ext cx="8229600" cy="5638800"/>
          </a:xfrm>
        </p:spPr>
        <p:txBody>
          <a:bodyPr>
            <a:normAutofit/>
          </a:bodyPr>
          <a:lstStyle/>
          <a:p>
            <a:pPr marL="0" indent="0">
              <a:buNone/>
            </a:pPr>
            <a:r>
              <a:rPr lang="en-US" sz="2000" dirty="0" smtClean="0"/>
              <a:t>From the lungs, oxygenated blood is returned to the heart through the pulmonary veins.</a:t>
            </a:r>
          </a:p>
          <a:p>
            <a:pPr marL="0" indent="0">
              <a:buNone/>
            </a:pPr>
            <a:endParaRPr lang="en-US" sz="2000" dirty="0" smtClean="0"/>
          </a:p>
          <a:p>
            <a:pPr marL="0" indent="0">
              <a:buNone/>
            </a:pPr>
            <a:r>
              <a:rPr lang="en-US" sz="2000" dirty="0" smtClean="0"/>
              <a:t>From the pulmonary veins, blood flows into the left atrium.</a:t>
            </a:r>
          </a:p>
          <a:p>
            <a:pPr marL="0" indent="0">
              <a:buNone/>
            </a:pPr>
            <a:endParaRPr lang="en-US" sz="2000" dirty="0" smtClean="0"/>
          </a:p>
          <a:p>
            <a:pPr marL="0" indent="0">
              <a:buNone/>
            </a:pPr>
            <a:r>
              <a:rPr lang="en-US" sz="2000" dirty="0" smtClean="0"/>
              <a:t>From the left atrium, blood flows through the bicuspid (mitral) valve into the left ventricle.</a:t>
            </a:r>
          </a:p>
          <a:p>
            <a:pPr marL="0" indent="0">
              <a:buNone/>
            </a:pPr>
            <a:endParaRPr lang="en-US" sz="2000" dirty="0" smtClean="0"/>
          </a:p>
          <a:p>
            <a:pPr marL="0" indent="0">
              <a:buNone/>
            </a:pPr>
            <a:r>
              <a:rPr lang="en-US" sz="2000" dirty="0" smtClean="0"/>
              <a:t>From the left ventricle, it goes through the aortic semilunar valves and into the aorta.</a:t>
            </a:r>
          </a:p>
          <a:p>
            <a:pPr marL="0" indent="0">
              <a:buNone/>
            </a:pPr>
            <a:endParaRPr lang="en-US" sz="2000" dirty="0" smtClean="0"/>
          </a:p>
          <a:p>
            <a:pPr marL="0" indent="0">
              <a:buNone/>
            </a:pPr>
            <a:r>
              <a:rPr lang="en-US" sz="2000" dirty="0" smtClean="0"/>
              <a:t>Blood is distributed to the rest of the body from the aorta. </a:t>
            </a:r>
          </a:p>
          <a:p>
            <a:pPr marL="0" indent="0">
              <a:buNone/>
            </a:pPr>
            <a:endParaRPr lang="en-US" sz="2000" dirty="0" smtClean="0"/>
          </a:p>
          <a:p>
            <a:pPr marL="0" indent="0">
              <a:buNone/>
            </a:pPr>
            <a:r>
              <a:rPr lang="en-US" sz="2000" dirty="0" smtClean="0"/>
              <a:t>The rest of the body uses up the oxygenated blood and returns it to the heart. The cycle starts all over again.</a:t>
            </a:r>
            <a:endParaRPr lang="en-US" sz="2000" dirty="0"/>
          </a:p>
        </p:txBody>
      </p:sp>
      <p:sp>
        <p:nvSpPr>
          <p:cNvPr id="4" name="Down Arrow 3"/>
          <p:cNvSpPr/>
          <p:nvPr/>
        </p:nvSpPr>
        <p:spPr>
          <a:xfrm>
            <a:off x="3657600" y="1843043"/>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3664009" y="2743200"/>
            <a:ext cx="1524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3664009" y="3672555"/>
            <a:ext cx="1524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3664009" y="4648200"/>
            <a:ext cx="1524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733800" y="5715000"/>
            <a:ext cx="1524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8450708"/>
      </p:ext>
    </p:extLst>
  </p:cSld>
  <p:clrMapOvr>
    <a:masterClrMapping/>
  </p:clrMapOvr>
  <p:transition>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Path of Blood</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5105400" y="1447800"/>
            <a:ext cx="3628402" cy="3628402"/>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28600" y="1676400"/>
            <a:ext cx="4524863" cy="3562884"/>
          </a:xfrm>
          <a:prstGeom prst="rect">
            <a:avLst/>
          </a:prstGeom>
        </p:spPr>
      </p:pic>
      <p:sp>
        <p:nvSpPr>
          <p:cNvPr id="6" name="TextBox 5"/>
          <p:cNvSpPr txBox="1"/>
          <p:nvPr/>
        </p:nvSpPr>
        <p:spPr>
          <a:xfrm>
            <a:off x="471731" y="5410200"/>
            <a:ext cx="4038600" cy="923330"/>
          </a:xfrm>
          <a:prstGeom prst="rect">
            <a:avLst/>
          </a:prstGeom>
          <a:noFill/>
        </p:spPr>
        <p:txBody>
          <a:bodyPr wrap="square" rtlCol="0">
            <a:spAutoFit/>
          </a:bodyPr>
          <a:lstStyle/>
          <a:p>
            <a:r>
              <a:rPr lang="en-US" dirty="0" smtClean="0"/>
              <a:t>This picture shows the chambers of the heart and the whether the blood is oxygenated or not.  </a:t>
            </a:r>
            <a:endParaRPr lang="en-US" dirty="0"/>
          </a:p>
        </p:txBody>
      </p:sp>
      <p:sp>
        <p:nvSpPr>
          <p:cNvPr id="7" name="TextBox 6"/>
          <p:cNvSpPr txBox="1"/>
          <p:nvPr/>
        </p:nvSpPr>
        <p:spPr>
          <a:xfrm>
            <a:off x="5029200" y="5410200"/>
            <a:ext cx="3884064" cy="923330"/>
          </a:xfrm>
          <a:prstGeom prst="rect">
            <a:avLst/>
          </a:prstGeom>
          <a:noFill/>
        </p:spPr>
        <p:txBody>
          <a:bodyPr wrap="square" rtlCol="0">
            <a:spAutoFit/>
          </a:bodyPr>
          <a:lstStyle/>
          <a:p>
            <a:r>
              <a:rPr lang="en-US" dirty="0" smtClean="0"/>
              <a:t>This picture shows the direction of blood flow and also labels the chambers of the heart. </a:t>
            </a:r>
            <a:endParaRPr lang="en-US" dirty="0"/>
          </a:p>
        </p:txBody>
      </p:sp>
    </p:spTree>
    <p:extLst>
      <p:ext uri="{BB962C8B-B14F-4D97-AF65-F5344CB8AC3E}">
        <p14:creationId xmlns:p14="http://schemas.microsoft.com/office/powerpoint/2010/main" xmlns="" val="113926846"/>
      </p:ext>
    </p:extLst>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and Left</a:t>
            </a:r>
            <a:endParaRPr lang="en-US" dirty="0"/>
          </a:p>
        </p:txBody>
      </p:sp>
      <p:sp>
        <p:nvSpPr>
          <p:cNvPr id="3" name="Content Placeholder 2"/>
          <p:cNvSpPr>
            <a:spLocks noGrp="1"/>
          </p:cNvSpPr>
          <p:nvPr>
            <p:ph sz="quarter" idx="1"/>
          </p:nvPr>
        </p:nvSpPr>
        <p:spPr>
          <a:xfrm>
            <a:off x="457200" y="1447800"/>
            <a:ext cx="8229600" cy="5105400"/>
          </a:xfrm>
        </p:spPr>
        <p:txBody>
          <a:bodyPr>
            <a:normAutofit fontScale="92500" lnSpcReduction="10000"/>
          </a:bodyPr>
          <a:lstStyle/>
          <a:p>
            <a:pPr>
              <a:buNone/>
            </a:pPr>
            <a:r>
              <a:rPr lang="en-US" dirty="0" smtClean="0"/>
              <a:t>    </a:t>
            </a:r>
            <a:r>
              <a:rPr lang="en-US" sz="2800" dirty="0" smtClean="0"/>
              <a:t>The blood on the right side of your heart is different from the blood on the left side of your heart. That is why they are separated into two different sides. The blood on the right side of your heart is oxygen-poor, from all the different parts of the rest of the body. After the blood gets oxygenated, the blood cells turn bright red and flow back into your heart- to the left side. The left side pushes the oxygen-rich blood into the aorta, and the aorta transports the blood to all of your different body parts and organs. (Except the lungs) The body parts use up all the oxygen, and the oxygen-poor blood flows back into the left side of your heart. The cycle starts all over again.</a:t>
            </a:r>
            <a:endParaRPr lang="en-US" sz="2800" dirty="0"/>
          </a:p>
        </p:txBody>
      </p:sp>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Diseases Related to the Heart</a:t>
            </a:r>
            <a:endParaRPr lang="en-US" dirty="0"/>
          </a:p>
        </p:txBody>
      </p:sp>
      <p:sp>
        <p:nvSpPr>
          <p:cNvPr id="5" name="Content Placeholder 4"/>
          <p:cNvSpPr>
            <a:spLocks noGrp="1"/>
          </p:cNvSpPr>
          <p:nvPr>
            <p:ph sz="quarter" idx="1"/>
          </p:nvPr>
        </p:nvSpPr>
        <p:spPr>
          <a:xfrm>
            <a:off x="457200" y="1371600"/>
            <a:ext cx="8229600" cy="6096000"/>
          </a:xfrm>
        </p:spPr>
        <p:txBody>
          <a:bodyPr>
            <a:normAutofit fontScale="85000" lnSpcReduction="10000"/>
          </a:bodyPr>
          <a:lstStyle/>
          <a:p>
            <a:r>
              <a:rPr lang="en-US" sz="1800" dirty="0" smtClean="0"/>
              <a:t>Rheumatic heart disease</a:t>
            </a:r>
          </a:p>
          <a:p>
            <a:pPr marL="0" indent="0">
              <a:buNone/>
            </a:pPr>
            <a:r>
              <a:rPr lang="en-US" sz="1800" dirty="0" smtClean="0"/>
              <a:t>Rheumatic Heart Disease-</a:t>
            </a:r>
          </a:p>
          <a:p>
            <a:pPr marL="0" indent="0">
              <a:buNone/>
            </a:pPr>
            <a:r>
              <a:rPr lang="en-US" sz="1800" dirty="0" smtClean="0"/>
              <a:t>Damage done to the heart’s valves. It is caused by rheumatic fever.</a:t>
            </a:r>
          </a:p>
          <a:p>
            <a:r>
              <a:rPr lang="en-US" sz="1800" dirty="0" smtClean="0"/>
              <a:t>Atherosclerosis-</a:t>
            </a:r>
          </a:p>
          <a:p>
            <a:pPr marL="0" indent="0">
              <a:buNone/>
            </a:pPr>
            <a:r>
              <a:rPr lang="en-US" sz="1800" dirty="0" smtClean="0"/>
              <a:t>When the walls of your arteries/veins get clogged up with fatty material. It stops the blood flow, which in turn, lead different organs of the body not getting enough oxygen.</a:t>
            </a:r>
          </a:p>
          <a:p>
            <a:r>
              <a:rPr lang="en-US" sz="1800" dirty="0" smtClean="0"/>
              <a:t>Stroke-</a:t>
            </a:r>
          </a:p>
          <a:p>
            <a:pPr marL="0" indent="0">
              <a:buNone/>
            </a:pPr>
            <a:r>
              <a:rPr lang="en-US" sz="1800" dirty="0" smtClean="0"/>
              <a:t>Stroke happens when the blood supply to your brain is cut off. The vein carrying the blood can either leak, get clogged up, or burst. Part of the brain can get permanently damaged. </a:t>
            </a:r>
          </a:p>
          <a:p>
            <a:r>
              <a:rPr lang="en-US" sz="1800" dirty="0" smtClean="0"/>
              <a:t>Heart Attack-</a:t>
            </a:r>
          </a:p>
          <a:p>
            <a:pPr marL="0" indent="0">
              <a:buNone/>
            </a:pPr>
            <a:r>
              <a:rPr lang="en-US" sz="1800" dirty="0" smtClean="0"/>
              <a:t>When the heart’s supply of blood is suddenly cut off. Heart attacks aren’t always fatal, but you usually end up with a damaged heart.</a:t>
            </a:r>
          </a:p>
          <a:p>
            <a:r>
              <a:rPr lang="en-US" sz="1800" dirty="0" smtClean="0"/>
              <a:t>High Blood Pressure- </a:t>
            </a:r>
          </a:p>
          <a:p>
            <a:pPr marL="0" indent="0">
              <a:buNone/>
            </a:pPr>
            <a:r>
              <a:rPr lang="en-US" sz="1800" dirty="0" smtClean="0"/>
              <a:t>When the blood flowing through your veins has excess force. </a:t>
            </a:r>
          </a:p>
          <a:p>
            <a:r>
              <a:rPr lang="en-US" sz="1800" dirty="0" smtClean="0"/>
              <a:t>Lung Cancer-</a:t>
            </a:r>
          </a:p>
          <a:p>
            <a:pPr marL="0" indent="0">
              <a:buNone/>
            </a:pPr>
            <a:r>
              <a:rPr lang="en-US" sz="1800" dirty="0" smtClean="0"/>
              <a:t>It is caused by smoking. Chemicals and toxins from the smoke go into your lungs, which means the blood that goes to your lungs for oxygen won’t get fresh oxygen. The chemicals and toxins spread throughout the rest of your body, harming other organs.</a:t>
            </a:r>
          </a:p>
          <a:p>
            <a:pPr marL="0" indent="0">
              <a:buNone/>
            </a:pPr>
            <a:endParaRPr lang="en-US" sz="1800" dirty="0" smtClean="0"/>
          </a:p>
          <a:p>
            <a:pPr marL="0" indent="0">
              <a:buNone/>
            </a:pPr>
            <a:r>
              <a:rPr lang="en-US" sz="1800" dirty="0"/>
              <a:t/>
            </a:r>
            <a:br>
              <a:rPr lang="en-US" sz="1800" dirty="0"/>
            </a:br>
            <a:endParaRPr lang="en-US" sz="1800" dirty="0" smtClean="0"/>
          </a:p>
          <a:p>
            <a:pPr marL="0" indent="0">
              <a:buNone/>
            </a:pPr>
            <a:endParaRPr lang="en-US" sz="2000" dirty="0"/>
          </a:p>
        </p:txBody>
      </p:sp>
    </p:spTree>
    <p:extLst>
      <p:ext uri="{BB962C8B-B14F-4D97-AF65-F5344CB8AC3E}">
        <p14:creationId xmlns:p14="http://schemas.microsoft.com/office/powerpoint/2010/main" xmlns="" val="202216269"/>
      </p:ext>
    </p:extLst>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Vocabulary</a:t>
            </a:r>
            <a:endParaRPr lang="en-US" dirty="0"/>
          </a:p>
        </p:txBody>
      </p:sp>
      <p:sp>
        <p:nvSpPr>
          <p:cNvPr id="3" name="Content Placeholder 2"/>
          <p:cNvSpPr>
            <a:spLocks noGrp="1"/>
          </p:cNvSpPr>
          <p:nvPr>
            <p:ph sz="quarter" idx="1"/>
          </p:nvPr>
        </p:nvSpPr>
        <p:spPr>
          <a:xfrm>
            <a:off x="457200" y="1371600"/>
            <a:ext cx="8229600" cy="5334000"/>
          </a:xfrm>
        </p:spPr>
        <p:txBody>
          <a:bodyPr>
            <a:normAutofit fontScale="85000" lnSpcReduction="20000"/>
          </a:bodyPr>
          <a:lstStyle/>
          <a:p>
            <a:r>
              <a:rPr lang="en-US" b="1" dirty="0" smtClean="0"/>
              <a:t>Atrium</a:t>
            </a:r>
            <a:r>
              <a:rPr lang="en-US" dirty="0" smtClean="0"/>
              <a:t>- A chamber of the heart that receives blood from the veins and forces it by muscular contraction into a ventricle. </a:t>
            </a:r>
          </a:p>
          <a:p>
            <a:r>
              <a:rPr lang="en-US" b="1" dirty="0" smtClean="0"/>
              <a:t>Arteries</a:t>
            </a:r>
            <a:r>
              <a:rPr lang="en-US" dirty="0" smtClean="0"/>
              <a:t>- blood vessels that carry oxygenated blood away from the heart to the body's cells, tissues, and organs. </a:t>
            </a:r>
          </a:p>
          <a:p>
            <a:r>
              <a:rPr lang="en-US" b="1" dirty="0" smtClean="0"/>
              <a:t>Aorta</a:t>
            </a:r>
            <a:r>
              <a:rPr lang="en-US" dirty="0" smtClean="0"/>
              <a:t>- the main artery of the body, transporting blood out of the heart to the smaller arteries that distribute it to the limbs and all organs except for the lungs.</a:t>
            </a:r>
          </a:p>
          <a:p>
            <a:r>
              <a:rPr lang="en-US" b="1" dirty="0" smtClean="0"/>
              <a:t>Capillary</a:t>
            </a:r>
            <a:r>
              <a:rPr lang="en-US" dirty="0" smtClean="0"/>
              <a:t>- tiny blood vessels that connect the smallest arteries (arterioles) to the smallest veins (</a:t>
            </a:r>
            <a:r>
              <a:rPr lang="en-US" dirty="0" err="1" smtClean="0"/>
              <a:t>venules</a:t>
            </a:r>
            <a:r>
              <a:rPr lang="en-US" dirty="0" smtClean="0"/>
              <a:t>).</a:t>
            </a:r>
          </a:p>
          <a:p>
            <a:r>
              <a:rPr lang="en-US" b="1" dirty="0" smtClean="0"/>
              <a:t>Veins</a:t>
            </a:r>
            <a:r>
              <a:rPr lang="en-US" dirty="0" smtClean="0"/>
              <a:t>- Blood vessels that return blood from the body tissues to the heart.</a:t>
            </a:r>
          </a:p>
          <a:p>
            <a:r>
              <a:rPr lang="en-US" b="1" dirty="0" smtClean="0"/>
              <a:t>Vena Cava</a:t>
            </a:r>
            <a:r>
              <a:rPr lang="en-US" dirty="0" smtClean="0"/>
              <a:t>- two large veins that carry blood with low levels of oxygen to the right atrium of the heart.</a:t>
            </a:r>
          </a:p>
          <a:p>
            <a:r>
              <a:rPr lang="en-US" b="1" dirty="0" smtClean="0"/>
              <a:t>Ventricle</a:t>
            </a:r>
            <a:r>
              <a:rPr lang="en-US" dirty="0" smtClean="0"/>
              <a:t>- A chamber of the heart that receives blood from one or more atria and pumps it by muscular contraction into the arteries.</a:t>
            </a:r>
          </a:p>
          <a:p>
            <a:r>
              <a:rPr lang="en-US" b="1" dirty="0" smtClean="0"/>
              <a:t>Valve- </a:t>
            </a:r>
            <a:r>
              <a:rPr lang="en-US" dirty="0" smtClean="0"/>
              <a:t>s</a:t>
            </a:r>
            <a:r>
              <a:rPr lang="en-US" dirty="0" smtClean="0"/>
              <a:t>tructures </a:t>
            </a:r>
            <a:r>
              <a:rPr lang="en-US" dirty="0" smtClean="0"/>
              <a:t>that prevent the backward flow of a body fluid, such as blood or lymph.</a:t>
            </a:r>
            <a:endParaRPr lang="en-US" b="1" dirty="0" smtClean="0"/>
          </a:p>
          <a:p>
            <a:endParaRPr lang="en-US" dirty="0"/>
          </a:p>
        </p:txBody>
      </p:sp>
    </p:spTree>
    <p:extLst>
      <p:ext uri="{BB962C8B-B14F-4D97-AF65-F5344CB8AC3E}">
        <p14:creationId xmlns:p14="http://schemas.microsoft.com/office/powerpoint/2010/main" xmlns="" val="2816863815"/>
      </p:ext>
    </p:extLst>
  </p:cSld>
  <p:clrMapOvr>
    <a:masterClrMapping/>
  </p:clrMapOvr>
  <p:transition>
    <p:fade thruBlk="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181</TotalTime>
  <Words>1067</Words>
  <Application>Microsoft Office PowerPoint</Application>
  <PresentationFormat>On-screen Show (4:3)</PresentationFormat>
  <Paragraphs>82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Oriel</vt:lpstr>
      <vt:lpstr>The Circulatory System:  What is the Bloodstream’s Path Through the Heart?</vt:lpstr>
      <vt:lpstr>Functions of the Circulatory System</vt:lpstr>
      <vt:lpstr>The Heart</vt:lpstr>
      <vt:lpstr>The Path of Blood through the Heart</vt:lpstr>
      <vt:lpstr>The Path of Blood through the Heart</vt:lpstr>
      <vt:lpstr>The Path of Blood</vt:lpstr>
      <vt:lpstr>Right and Left</vt:lpstr>
      <vt:lpstr>Diseases Related to the Heart</vt:lpstr>
      <vt:lpstr>Vocabulary</vt:lpstr>
      <vt:lpstr>Components of Blood</vt:lpstr>
      <vt:lpstr>Citations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Circulatory System: What is the Bloodstream’s Path?</dc:title>
  <dc:creator>MAS Secure</dc:creator>
  <cp:lastModifiedBy> </cp:lastModifiedBy>
  <cp:revision>16</cp:revision>
  <dcterms:created xsi:type="dcterms:W3CDTF">2014-03-09T16:26:19Z</dcterms:created>
  <dcterms:modified xsi:type="dcterms:W3CDTF">2014-03-10T00:18:55Z</dcterms:modified>
</cp:coreProperties>
</file>